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Comfortaa SemiBold" panose="020B0604020202020204" charset="0"/>
      <p:regular r:id="rId32"/>
      <p:bold r:id="rId33"/>
    </p:embeddedFont>
    <p:embeddedFont>
      <p:font typeface="Comfortaa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a517a0f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a517a0f6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a517a0f6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a517a0f6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a517a0f6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a517a0f6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a517a0f6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a517a0f6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a517a0f6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a517a0f6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a517a0f6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1a517a0f6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a517a0f6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a517a0f6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a517a0f6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a517a0f6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a517a0f6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1a517a0f6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a517a0f6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1a517a0f6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a517a0f66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a517a0f66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a517a0f6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a517a0f6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a517a0f6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a517a0f6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a517a0f6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a517a0f6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a517a0f6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a517a0f6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1a517a0f6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1a517a0f6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a517a0f6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1a517a0f6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a517a0f6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1a517a0f6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a517a0f66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1a517a0f66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a517a0f6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1a517a0f66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d575f0bd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d575f0bd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a517a0f66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a517a0f66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a517a0f66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a517a0f66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a517a0f6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a517a0f6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a517a0f66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a517a0f66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d575f0bd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d575f0bd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a517a0f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a517a0f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a517a0f66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a517a0f66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ede.pucsp.br/bitstream/handle/15370/1/Rodrigo%20de%20Souza%20Amador%20Pereira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87375"/>
            <a:ext cx="8699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50" b="1">
                <a:solidFill>
                  <a:srgbClr val="76A5AF"/>
                </a:solidFill>
                <a:latin typeface="Comfortaa"/>
                <a:ea typeface="Comfortaa"/>
                <a:cs typeface="Comfortaa"/>
                <a:sym typeface="Comfortaa"/>
              </a:rPr>
              <a:t>Situações de crise sanitária</a:t>
            </a:r>
            <a:endParaRPr sz="6650" b="1">
              <a:solidFill>
                <a:srgbClr val="76A5A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u="sng">
                <a:latin typeface="Comfortaa"/>
                <a:ea typeface="Comfortaa"/>
                <a:cs typeface="Comfortaa"/>
                <a:sym typeface="Comfortaa"/>
              </a:rPr>
              <a:t>Um guia aos profissionais de saúde</a:t>
            </a:r>
            <a:endParaRPr sz="3100" u="sng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15471" t="1850" r="34573" b="20085"/>
          <a:stretch/>
        </p:blipFill>
        <p:spPr>
          <a:xfrm rot="-5400000">
            <a:off x="3188964" y="1020712"/>
            <a:ext cx="2484949" cy="534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Calma…</a:t>
            </a:r>
            <a:endParaRPr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1125625"/>
            <a:ext cx="816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É só respirar fundo e vir comigo que vou te ensinar como manter o equilíbrio e a saúde mental em dia e conseguir prestar assistência  da melhor forma possível ao seu paciente.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l="12862" t="8885" r="58761" b="72479"/>
          <a:stretch/>
        </p:blipFill>
        <p:spPr>
          <a:xfrm rot="10800000">
            <a:off x="3158175" y="2571749"/>
            <a:ext cx="2827650" cy="255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O que é uma situação de crise?</a:t>
            </a:r>
            <a:endParaRPr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83100" y="1170125"/>
            <a:ext cx="3918600" cy="38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Desastres, emergências e acidentes são considerados como períodos de crise social e são caracterizados por diferentes graus de estresse coletivo.</a:t>
            </a:r>
            <a:r>
              <a:rPr lang="pt-BR" sz="1300" baseline="30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 </a:t>
            </a:r>
            <a:endParaRPr sz="1300" baseline="30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 desastre gera grande sofrimento, emergência é uma situação grave e o acidente um acontecimento infeliz que acarreta em algum dano. </a:t>
            </a: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aseline="30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4196975" y="1170125"/>
            <a:ext cx="28317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Um estado de crise produz um trauma psíquico de um evento em seus mais diversos âmbitos psicológicos. E com isso, a necessidade de suporte psicológico às vítimas e aos profissionais que estão atuando nesse evento.</a:t>
            </a:r>
            <a:r>
              <a:rPr lang="pt-BR" sz="1300" baseline="30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</a:t>
            </a:r>
            <a:endParaRPr sz="1300"/>
          </a:p>
        </p:txBody>
      </p:sp>
      <p:pic>
        <p:nvPicPr>
          <p:cNvPr id="131" name="Google Shape;131;p23"/>
          <p:cNvPicPr preferRelativeResize="0"/>
          <p:nvPr/>
        </p:nvPicPr>
        <p:blipFill rotWithShape="1">
          <a:blip r:embed="rId3">
            <a:alphaModFix/>
          </a:blip>
          <a:srcRect l="29135" t="68214" r="48151" b="9865"/>
          <a:stretch/>
        </p:blipFill>
        <p:spPr>
          <a:xfrm>
            <a:off x="7028675" y="2312603"/>
            <a:ext cx="2094624" cy="2782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2355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Covid-19 A mais recente crise sanitária</a:t>
            </a:r>
            <a:endParaRPr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980350"/>
            <a:ext cx="4260300" cy="41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No final do ano de 2019 surgiu na China um vírus potencialmente fatal, o coronavírus. Este possui um alto grau de transmissão sendo necessária algumas medidas a fim de evitar o rápido contágio da população. </a:t>
            </a:r>
            <a:r>
              <a:rPr lang="pt-BR" baseline="30000">
                <a:latin typeface="Comfortaa"/>
                <a:ea typeface="Comfortaa"/>
                <a:cs typeface="Comfortaa"/>
                <a:sym typeface="Comfortaa"/>
              </a:rPr>
              <a:t>4,5</a:t>
            </a:r>
            <a:endParaRPr baseline="300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Desde o primeiro caso até o ano de 2022 foram pouco mais de 450 milhões de casos confirmados, sendo aproximadamente 6 milhões de mortes em todo mundo.</a:t>
            </a:r>
            <a:r>
              <a:rPr lang="pt-BR" baseline="30000">
                <a:latin typeface="Comfortaa"/>
                <a:ea typeface="Comfortaa"/>
                <a:cs typeface="Comfortaa"/>
                <a:sym typeface="Comfortaa"/>
              </a:rPr>
              <a:t>5</a:t>
            </a:r>
            <a:endParaRPr baseline="30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 rotWithShape="1">
          <a:blip r:embed="rId3">
            <a:alphaModFix/>
          </a:blip>
          <a:srcRect l="10404" t="14187" r="60319" b="61766"/>
          <a:stretch/>
        </p:blipFill>
        <p:spPr>
          <a:xfrm>
            <a:off x="5237200" y="1850350"/>
            <a:ext cx="2497898" cy="282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Prevenção </a:t>
            </a:r>
            <a:endParaRPr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6727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pt-BR" sz="1325">
                <a:latin typeface="Comfortaa SemiBold"/>
                <a:ea typeface="Comfortaa SemiBold"/>
                <a:cs typeface="Comfortaa SemiBold"/>
                <a:sym typeface="Comfortaa SemiBold"/>
              </a:rPr>
              <a:t>Pouco se sabia como a doença era transmitida, mas algumas medidas foram rapidamente instaladas, como:</a:t>
            </a:r>
            <a:endParaRPr sz="1325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endParaRPr sz="1125"/>
          </a:p>
        </p:txBody>
      </p:sp>
      <p:sp>
        <p:nvSpPr>
          <p:cNvPr id="145" name="Google Shape;145;p25"/>
          <p:cNvSpPr/>
          <p:nvPr/>
        </p:nvSpPr>
        <p:spPr>
          <a:xfrm>
            <a:off x="237438" y="2845138"/>
            <a:ext cx="1719000" cy="7788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fortaa"/>
                <a:ea typeface="Comfortaa"/>
                <a:cs typeface="Comfortaa"/>
                <a:sym typeface="Comfortaa"/>
              </a:rPr>
              <a:t>Uso de máscara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p25"/>
          <p:cNvSpPr/>
          <p:nvPr/>
        </p:nvSpPr>
        <p:spPr>
          <a:xfrm>
            <a:off x="311699" y="1706499"/>
            <a:ext cx="1570500" cy="6975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fortaa"/>
                <a:ea typeface="Comfortaa"/>
                <a:cs typeface="Comfortaa"/>
                <a:sym typeface="Comfortaa"/>
              </a:rPr>
              <a:t>Uso de álcool 70%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7" name="Google Shape;147;p25"/>
          <p:cNvSpPr/>
          <p:nvPr/>
        </p:nvSpPr>
        <p:spPr>
          <a:xfrm>
            <a:off x="237450" y="4065075"/>
            <a:ext cx="1719000" cy="778800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fortaa"/>
                <a:ea typeface="Comfortaa"/>
                <a:cs typeface="Comfortaa"/>
                <a:sym typeface="Comfortaa"/>
              </a:rPr>
              <a:t>Isolamento social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8" name="Google Shape;148;p25"/>
          <p:cNvSpPr/>
          <p:nvPr/>
        </p:nvSpPr>
        <p:spPr>
          <a:xfrm>
            <a:off x="2948425" y="2766475"/>
            <a:ext cx="1719000" cy="8973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fortaa"/>
                <a:ea typeface="Comfortaa"/>
                <a:cs typeface="Comfortaa"/>
                <a:sym typeface="Comfortaa"/>
              </a:rPr>
              <a:t>Não compartilhar objetos pessoais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9" name="Google Shape;149;p25"/>
          <p:cNvSpPr/>
          <p:nvPr/>
        </p:nvSpPr>
        <p:spPr>
          <a:xfrm>
            <a:off x="2948425" y="1702150"/>
            <a:ext cx="1719000" cy="7788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fortaa"/>
                <a:ea typeface="Comfortaa"/>
                <a:cs typeface="Comfortaa"/>
                <a:sym typeface="Comfortaa"/>
              </a:rPr>
              <a:t>Não levar a mão ao rosto, olhos e boca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2810125" y="3840850"/>
            <a:ext cx="2078100" cy="1081800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fortaa"/>
                <a:ea typeface="Comfortaa"/>
                <a:cs typeface="Comfortaa"/>
                <a:sym typeface="Comfortaa"/>
              </a:rPr>
              <a:t>Em caso de sintomas leves ficar em isolamento por 14 dias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1" name="Google Shape;151;p25"/>
          <p:cNvSpPr/>
          <p:nvPr/>
        </p:nvSpPr>
        <p:spPr>
          <a:xfrm>
            <a:off x="5679925" y="2574100"/>
            <a:ext cx="2429700" cy="1320900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fortaa"/>
                <a:ea typeface="Comfortaa"/>
                <a:cs typeface="Comfortaa"/>
                <a:sym typeface="Comfortaa"/>
              </a:rPr>
              <a:t>Fechamento de locais públicos ou com grande circulação de pessoas como bares e shoppings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A vacina</a:t>
            </a:r>
            <a:endParaRPr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83100" y="1381075"/>
            <a:ext cx="5677800" cy="3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Apesar de hoje já existirem inúmeras vacinas no mercado e grande parte da população mundial imunizada, cerca de 10 milhões de doses aplicadas, resultando na diminuição drástica dos casos de contaminação e morte pelo vírus, não há garantia de total proteção contra o vírus, sendo seu contágio ainda possível mesmo com o imunizante.</a:t>
            </a:r>
            <a:r>
              <a:rPr lang="pt-BR" baseline="30000">
                <a:latin typeface="Comfortaa"/>
                <a:ea typeface="Comfortaa"/>
                <a:cs typeface="Comfortaa"/>
                <a:sym typeface="Comfortaa"/>
              </a:rPr>
              <a:t>5</a:t>
            </a:r>
            <a:endParaRPr baseline="300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Porém, no início da pandemia, a vacina ainda não havia sido inventada e o número de casos e óbitos foi alarmante.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 rotWithShape="1">
          <a:blip r:embed="rId3">
            <a:alphaModFix/>
          </a:blip>
          <a:srcRect l="49017" t="64177" r="25285" b="14681"/>
          <a:stretch/>
        </p:blipFill>
        <p:spPr>
          <a:xfrm rot="10800000">
            <a:off x="5815974" y="1369801"/>
            <a:ext cx="3330401" cy="377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E onde entra o profissional de saúde?</a:t>
            </a:r>
            <a:endParaRPr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387900" y="1228675"/>
            <a:ext cx="5391600" cy="30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Toda população de enfermos se dirigiu aos centros de atendimento como UPAs e hospitais, sobrecarregando essas unidades de saúde e também os profissionais, que além de darem conta do atendimento e cuidado ao paciente, não estavam imunes de contraírem a doença.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Outros agravantes para os profissionais de saúde foram: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5099825" y="3903625"/>
            <a:ext cx="1799700" cy="10746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fortaa"/>
                <a:ea typeface="Comfortaa"/>
                <a:cs typeface="Comfortaa"/>
                <a:sym typeface="Comfortaa"/>
              </a:rPr>
              <a:t>Impossibilidade de isolamento social pois precisa atender os pacientes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6899525" y="3919375"/>
            <a:ext cx="1939800" cy="10746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fortaa"/>
                <a:ea typeface="Comfortaa"/>
                <a:cs typeface="Comfortaa"/>
                <a:sym typeface="Comfortaa"/>
              </a:rPr>
              <a:t>Medo do contágio e de contaminar a própria família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6089550" y="3019675"/>
            <a:ext cx="1692000" cy="8997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fortaa"/>
                <a:ea typeface="Comfortaa"/>
                <a:cs typeface="Comfortaa"/>
                <a:sym typeface="Comfortaa"/>
              </a:rPr>
              <a:t>Escassez de EPI’s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Repercussões que esta doença causou</a:t>
            </a:r>
            <a:endParaRPr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36096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Para além do próprio contágio, alguns aspectos psicológicos são destacados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Se identificou com alguns desses sintomas?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4" name="Google Shape;174;p28"/>
          <p:cNvSpPr/>
          <p:nvPr/>
        </p:nvSpPr>
        <p:spPr>
          <a:xfrm>
            <a:off x="5534750" y="1091275"/>
            <a:ext cx="1842000" cy="8460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fortaa"/>
                <a:ea typeface="Comfortaa"/>
                <a:cs typeface="Comfortaa"/>
                <a:sym typeface="Comfortaa"/>
              </a:rPr>
              <a:t>Ansiedade, medo, estresse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5" name="Google Shape;175;p28"/>
          <p:cNvSpPr/>
          <p:nvPr/>
        </p:nvSpPr>
        <p:spPr>
          <a:xfrm>
            <a:off x="4460875" y="1847625"/>
            <a:ext cx="2106000" cy="846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fortaa"/>
                <a:ea typeface="Comfortaa"/>
                <a:cs typeface="Comfortaa"/>
                <a:sym typeface="Comfortaa"/>
              </a:rPr>
              <a:t>Depressão Burnout   insônia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6" name="Google Shape;176;p28"/>
          <p:cNvSpPr/>
          <p:nvPr/>
        </p:nvSpPr>
        <p:spPr>
          <a:xfrm>
            <a:off x="6447050" y="1743225"/>
            <a:ext cx="2481900" cy="9561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fortaa"/>
                <a:ea typeface="Comfortaa"/>
                <a:cs typeface="Comfortaa"/>
                <a:sym typeface="Comfortaa"/>
              </a:rPr>
              <a:t>Uso abusivo de medicamentos para dormir, medo de contaminar a família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7" name="Google Shape;177;p28"/>
          <p:cNvSpPr/>
          <p:nvPr/>
        </p:nvSpPr>
        <p:spPr>
          <a:xfrm>
            <a:off x="4301025" y="2699325"/>
            <a:ext cx="2618700" cy="1061100"/>
          </a:xfrm>
          <a:prstGeom prst="roundRect">
            <a:avLst>
              <a:gd name="adj" fmla="val 16667"/>
            </a:avLst>
          </a:prstGeom>
          <a:solidFill>
            <a:srgbClr val="A2C4C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fortaa"/>
                <a:ea typeface="Comfortaa"/>
                <a:cs typeface="Comfortaa"/>
                <a:sym typeface="Comfortaa"/>
              </a:rPr>
              <a:t>Palpitações, agitação, tremor, sudorese, dor de cabeça, enjoo crises de choro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8" name="Google Shape;178;p28"/>
          <p:cNvSpPr/>
          <p:nvPr/>
        </p:nvSpPr>
        <p:spPr>
          <a:xfrm>
            <a:off x="2891725" y="2829250"/>
            <a:ext cx="1222200" cy="31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28"/>
          <p:cNvPicPr preferRelativeResize="0"/>
          <p:nvPr/>
        </p:nvPicPr>
        <p:blipFill rotWithShape="1">
          <a:blip r:embed="rId3">
            <a:alphaModFix/>
          </a:blip>
          <a:srcRect l="23749" t="73141" r="51257" b="6504"/>
          <a:stretch/>
        </p:blipFill>
        <p:spPr>
          <a:xfrm>
            <a:off x="6852275" y="2676348"/>
            <a:ext cx="2106000" cy="236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9"/>
          <p:cNvPicPr preferRelativeResize="0"/>
          <p:nvPr/>
        </p:nvPicPr>
        <p:blipFill rotWithShape="1">
          <a:blip r:embed="rId3">
            <a:alphaModFix/>
          </a:blip>
          <a:srcRect t="48393" r="77468" b="29503"/>
          <a:stretch/>
        </p:blipFill>
        <p:spPr>
          <a:xfrm rot="-5400000">
            <a:off x="6263075" y="1963076"/>
            <a:ext cx="2197575" cy="29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604200" y="417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O que pode te ajudar no enfrentamento?</a:t>
            </a:r>
            <a:endParaRPr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>
            <a:off x="387900" y="1152475"/>
            <a:ext cx="3121800" cy="40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Reflita sobre os lugares que você convive no dia a dia e as pessoas que estão com você.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Importante! O suporte da família, suporte da equipe de trabalho, fé e a espiritualidade e suporte psicológico são cruciais neste momento.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7" name="Google Shape;187;p29"/>
          <p:cNvSpPr/>
          <p:nvPr/>
        </p:nvSpPr>
        <p:spPr>
          <a:xfrm rot="304779">
            <a:off x="6400780" y="884585"/>
            <a:ext cx="2743282" cy="1710093"/>
          </a:xfrm>
          <a:prstGeom prst="cloud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fortaa"/>
                <a:ea typeface="Comfortaa"/>
                <a:cs typeface="Comfortaa"/>
                <a:sym typeface="Comfortaa"/>
              </a:rPr>
              <a:t>Sente-se cansado? sente medo sempre que volta do trabalho para casa?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8" name="Google Shape;188;p29"/>
          <p:cNvSpPr/>
          <p:nvPr/>
        </p:nvSpPr>
        <p:spPr>
          <a:xfrm>
            <a:off x="3581400" y="2184325"/>
            <a:ext cx="2660904" cy="1781460"/>
          </a:xfrm>
          <a:prstGeom prst="cloud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fortaa"/>
                <a:ea typeface="Comfortaa"/>
                <a:cs typeface="Comfortaa"/>
                <a:sym typeface="Comfortaa"/>
              </a:rPr>
              <a:t>Se sente sobrecarregado, estressado ou angustiado sempre que vai trabalhar?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9" name="Google Shape;189;p29"/>
          <p:cNvSpPr/>
          <p:nvPr/>
        </p:nvSpPr>
        <p:spPr>
          <a:xfrm>
            <a:off x="4419600" y="905851"/>
            <a:ext cx="2581200" cy="1536516"/>
          </a:xfrm>
          <a:prstGeom prst="cloud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Comfortaa"/>
                <a:ea typeface="Comfortaa"/>
                <a:cs typeface="Comfortaa"/>
                <a:sym typeface="Comfortaa"/>
              </a:rPr>
              <a:t>Como está seu ambiente de trabalho? Tem mais demandas que o normal?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Te acalma, você não está sozinho!</a:t>
            </a:r>
            <a:endParaRPr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Vou te ensinar algumas técnicas para você se acalmar, você também pode fazer com seus colegas de trabalho e com sua família.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A técnica A.C.A.L.M.E-S.E foi desenvolvida pelo psicólogo Bernard Rangé e adaptada ao português, e tem como objetivo te ajudar a lidar com a ansiedade, a angústia e o pânico que uma situação de crise pode causar.</a:t>
            </a:r>
            <a:r>
              <a:rPr lang="pt-BR" baseline="30000">
                <a:latin typeface="Comfortaa"/>
                <a:ea typeface="Comfortaa"/>
                <a:cs typeface="Comfortaa"/>
                <a:sym typeface="Comfortaa"/>
              </a:rPr>
              <a:t>6</a:t>
            </a:r>
            <a:endParaRPr baseline="300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Essa técnica auxilia no fortalecimento de algumas habilidades ligadas ao enfrentamento dos quadro de ansiedade. </a:t>
            </a:r>
            <a:r>
              <a:rPr lang="pt-BR" baseline="30000">
                <a:latin typeface="Comfortaa"/>
                <a:ea typeface="Comfortaa"/>
                <a:cs typeface="Comfortaa"/>
                <a:sym typeface="Comfortaa"/>
              </a:rPr>
              <a:t>7</a:t>
            </a:r>
            <a:endParaRPr baseline="300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A.C.A.L.M.E.-S.E.</a:t>
            </a:r>
            <a:endParaRPr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É bem simples!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Cada letra corresponde a um passo para chegar a um estado de menor ansiedade e com isso aliviar os sintomas!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lembrete! a utilização dessa técnica não substitui o acompanhamento de um profissional da saúde mental, psicólogo e/ou psiquiatra, caso sinta necessidade, busque ajuda.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464108" y="6683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45818E"/>
                </a:solidFill>
                <a:latin typeface="Comfortaa"/>
                <a:ea typeface="Comfortaa"/>
                <a:cs typeface="Comfortaa"/>
                <a:sym typeface="Comfortaa"/>
              </a:rPr>
              <a:t>Situações de crise sanitária</a:t>
            </a:r>
            <a:endParaRPr sz="4000">
              <a:solidFill>
                <a:srgbClr val="45818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sng">
                <a:latin typeface="Comfortaa"/>
                <a:ea typeface="Comfortaa"/>
                <a:cs typeface="Comfortaa"/>
                <a:sym typeface="Comfortaa"/>
              </a:rPr>
              <a:t>Um guia aos profissionais de saúde </a:t>
            </a:r>
            <a:endParaRPr sz="2000"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78825" y="1616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Comfortaa"/>
                <a:ea typeface="Comfortaa"/>
                <a:cs typeface="Comfortaa"/>
                <a:sym typeface="Comfortaa"/>
              </a:rPr>
              <a:t> Eduarda Gusmão Arruda de Mello Santos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latin typeface="Comfortaa"/>
                <a:ea typeface="Comfortaa"/>
                <a:cs typeface="Comfortaa"/>
                <a:sym typeface="Comfortaa"/>
              </a:rPr>
              <a:t>Waleska de Carvalho Marroquim Medeiros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357375" y="4310875"/>
            <a:ext cx="2618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latin typeface="Comfortaa"/>
                <a:ea typeface="Comfortaa"/>
                <a:cs typeface="Comfortaa"/>
                <a:sym typeface="Comfortaa"/>
              </a:rPr>
              <a:t>RECIFE-PE</a:t>
            </a:r>
            <a:endParaRPr sz="18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latin typeface="Comfortaa"/>
                <a:ea typeface="Comfortaa"/>
                <a:cs typeface="Comfortaa"/>
                <a:sym typeface="Comfortaa"/>
              </a:rPr>
              <a:t>2022</a:t>
            </a:r>
            <a:endParaRPr sz="18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6FA8DC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ceite sua ansiedade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445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Aceite a sensação de ansiedade e angústia que estão lhe acometendo. Substitua seu medo por aceitação e não lute contra as sensações, isso só irá causar mais desconforto e sensação de perda de controle.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8" name="Google Shape;208;p32"/>
          <p:cNvPicPr preferRelativeResize="0"/>
          <p:nvPr/>
        </p:nvPicPr>
        <p:blipFill rotWithShape="1">
          <a:blip r:embed="rId3">
            <a:alphaModFix/>
          </a:blip>
          <a:srcRect l="64935" t="66580" r="17455" b="15926"/>
          <a:stretch/>
        </p:blipFill>
        <p:spPr>
          <a:xfrm rot="10800000">
            <a:off x="5434875" y="1286624"/>
            <a:ext cx="2555975" cy="349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6FA8DC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ontemple as coisas à sua volta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É preferível que olhe para o exterior, o local onde você está, descreva-o para si, evite olhar para dentro, quanto mais se ligar às experiências externas do que as internas melhor se sentirá.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 rotWithShape="1">
          <a:blip r:embed="rId3">
            <a:alphaModFix/>
          </a:blip>
          <a:srcRect l="25049" t="33576" r="25718" b="50001"/>
          <a:stretch/>
        </p:blipFill>
        <p:spPr>
          <a:xfrm rot="10800000">
            <a:off x="1962998" y="2645577"/>
            <a:ext cx="4818602" cy="2212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6FA8DC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ja com a sua ansiedade/ angústia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3959550" y="1179775"/>
            <a:ext cx="4361700" cy="18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Aja como se você não estivesse ansioso, mantenha-se ativo, mesmo que precise diminuir o ritmo.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2" name="Google Shape;222;p34"/>
          <p:cNvPicPr preferRelativeResize="0"/>
          <p:nvPr/>
        </p:nvPicPr>
        <p:blipFill rotWithShape="1">
          <a:blip r:embed="rId3">
            <a:alphaModFix/>
          </a:blip>
          <a:srcRect l="52719" r="13501" b="66579"/>
          <a:stretch/>
        </p:blipFill>
        <p:spPr>
          <a:xfrm rot="10800000">
            <a:off x="783301" y="1321002"/>
            <a:ext cx="2740974" cy="3732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ibere o ar dos pulmões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8" name="Google Shape;22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Bem devagar, respire com calma, inspirando o ar pelo nariz, prenda por 3 segundos e solte suavemente pela boca contando até seis, faça o ar ir até o abdômen, estufando-o ao inspirar e contraindo ao expirar.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9" name="Google Shape;229;p35"/>
          <p:cNvPicPr preferRelativeResize="0"/>
          <p:nvPr/>
        </p:nvPicPr>
        <p:blipFill rotWithShape="1">
          <a:blip r:embed="rId3">
            <a:alphaModFix/>
          </a:blip>
          <a:srcRect l="21811" t="4176" r="51595" b="68668"/>
          <a:stretch/>
        </p:blipFill>
        <p:spPr>
          <a:xfrm rot="10800000">
            <a:off x="5124126" y="1260873"/>
            <a:ext cx="2456874" cy="3452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M</a:t>
            </a: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antenha os passos anteriores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5" name="Google Shape;235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Repita os passos anteriores, ou seja, continue a aceitar sua ansiedade, contemplar o exterior, agir como se não tivesse ansioso e a respirar com calma até que sinta que a sua ansiedade está diminuindo, ficando cada vez mais confortável.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6" name="Google Shape;236;p36"/>
          <p:cNvPicPr preferRelativeResize="0"/>
          <p:nvPr/>
        </p:nvPicPr>
        <p:blipFill rotWithShape="1">
          <a:blip r:embed="rId3">
            <a:alphaModFix/>
          </a:blip>
          <a:srcRect l="41217" t="24280" r="6675" b="48566"/>
          <a:stretch/>
        </p:blipFill>
        <p:spPr>
          <a:xfrm>
            <a:off x="2719725" y="2486250"/>
            <a:ext cx="3515649" cy="252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xamine seus pensamentos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2" name="Google Shape;24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Examine: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O que você está dizendo para você mesmo? e reflita de forma racional sobre seus pensamentos. Você tem provas de que o que está pensando seja verdade? Há outras maneiras de entender o que está acontecendo?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Está ansioso é desagradável mas passará.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orria! você conseguiu! </a:t>
            </a:r>
            <a:r>
              <a:rPr lang="pt-BR" b="1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spere o futuro com aceitação.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8" name="Google Shape;248;p38"/>
          <p:cNvSpPr txBox="1">
            <a:spLocks noGrp="1"/>
          </p:cNvSpPr>
          <p:nvPr>
            <p:ph type="body" idx="1"/>
          </p:nvPr>
        </p:nvSpPr>
        <p:spPr>
          <a:xfrm>
            <a:off x="235500" y="1609675"/>
            <a:ext cx="433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Parabéns! você merece todo o crédito e reconhecimento por ter conseguido se tranquilizar.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49" name="Google Shape;249;p38"/>
          <p:cNvPicPr preferRelativeResize="0"/>
          <p:nvPr/>
        </p:nvPicPr>
        <p:blipFill rotWithShape="1">
          <a:blip r:embed="rId3">
            <a:alphaModFix/>
          </a:blip>
          <a:srcRect l="14627" t="77480" r="39845"/>
          <a:stretch/>
        </p:blipFill>
        <p:spPr>
          <a:xfrm rot="10800000">
            <a:off x="349176" y="2659049"/>
            <a:ext cx="3824424" cy="24538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8"/>
          <p:cNvSpPr txBox="1"/>
          <p:nvPr/>
        </p:nvSpPr>
        <p:spPr>
          <a:xfrm>
            <a:off x="4837800" y="1651225"/>
            <a:ext cx="3626100" cy="26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Evite o pensamento fantasioso de que nunca mais sentirá ansiedade, lembre-se ela é necessária e acomete todos os seres humanos. Você já sabe como lidar com ela caso apareça no futuro.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Fica a dica</a:t>
            </a:r>
            <a:endParaRPr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6" name="Google Shape;256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37700" cy="3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Se identificou com algum sintoma ou situações apresentadas? Apesar da técnica ensinada você ainda não se sente bem?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É recomendado que se preocupe um profissional da saúde mental, um psicólogo ou psiquiatra que irá te ajudar nesse processo de enfrentamento e auto conhecimento. A saúde mental é extremamente importante, tanto quanto a saúde física, porém muitas vezes é deixada de lado, para além dos EPIs, a saúde mental é um recurso valioso que vai te proteger e auxiliar nos momentos de crise e maiores dificuldades.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7" name="Google Shape;257;p39"/>
          <p:cNvPicPr preferRelativeResize="0"/>
          <p:nvPr/>
        </p:nvPicPr>
        <p:blipFill rotWithShape="1">
          <a:blip r:embed="rId3">
            <a:alphaModFix/>
          </a:blip>
          <a:srcRect l="54515" t="56396" r="17814" b="19844"/>
          <a:stretch/>
        </p:blipFill>
        <p:spPr>
          <a:xfrm>
            <a:off x="5849337" y="1243450"/>
            <a:ext cx="3274563" cy="3869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 </a:t>
            </a:r>
            <a:endParaRPr/>
          </a:p>
        </p:txBody>
      </p:sp>
      <p:sp>
        <p:nvSpPr>
          <p:cNvPr id="263" name="Google Shape;263;p40"/>
          <p:cNvSpPr txBox="1">
            <a:spLocks noGrp="1"/>
          </p:cNvSpPr>
          <p:nvPr>
            <p:ph type="body" idx="1"/>
          </p:nvPr>
        </p:nvSpPr>
        <p:spPr>
          <a:xfrm>
            <a:off x="147725" y="1207025"/>
            <a:ext cx="89037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1-GAZZINELLI, Maria Flávia et al. Educação em saúde: conhecimentos, representações sociais e experiências da doença. Cadernos de Saúde Pública, v. 21, p. 200-206, 2005. 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2- Britton, NR (1986). Desenvolvimento de uma compreensão do desastre. </a:t>
            </a:r>
            <a:r>
              <a:rPr lang="pt-BR" sz="1100" i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The Australian and New Zealand Journal of Sociology</a:t>
            </a:r>
            <a:r>
              <a:rPr lang="pt-BR" sz="11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, </a:t>
            </a:r>
            <a:r>
              <a:rPr lang="pt-BR" sz="1100" i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22</a:t>
            </a:r>
            <a:r>
              <a:rPr lang="pt-BR" sz="11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(2), 254–271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3-Psicologia das emergências e dos desastres: uma pesquisa bibliográfica sobre pressupostos, conceitos e ações na área. </a:t>
            </a:r>
            <a:r>
              <a:rPr lang="pt-BR" sz="1100" u="sng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https://tede.pucsp.br/bitstream/handle/15370/1/Rodrigo%20de%20Souza%20Amador%20Pereira.pdf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4- Novel, C. P. E. R. E. (2020). The epidemiological characteristics of an outbreak of 2019 novel coronavirus diseases (COVID-19) in China. </a:t>
            </a:r>
            <a:r>
              <a:rPr lang="pt-BR" sz="1100" i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Zhonghua liu xing bing xue za zhi= Zhonghua liuxingbingxue zazhi</a:t>
            </a:r>
            <a:r>
              <a:rPr lang="pt-BR" sz="11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pt-BR" sz="1100" i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41</a:t>
            </a:r>
            <a:r>
              <a:rPr lang="pt-BR" sz="11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(2), 145. 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5-World Health Organization. Coronavirus disease (COVID-19) outbreak [Internet]. Geneva: World Health Organization; 2022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 </a:t>
            </a:r>
            <a:endParaRPr/>
          </a:p>
        </p:txBody>
      </p:sp>
      <p:sp>
        <p:nvSpPr>
          <p:cNvPr id="269" name="Google Shape;269;p41"/>
          <p:cNvSpPr txBox="1">
            <a:spLocks noGrp="1"/>
          </p:cNvSpPr>
          <p:nvPr>
            <p:ph type="body" idx="1"/>
          </p:nvPr>
        </p:nvSpPr>
        <p:spPr>
          <a:xfrm>
            <a:off x="80575" y="1207025"/>
            <a:ext cx="89709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6- Rangé, B. P., &amp; Borba, A. (2008). Vencendo o pânico: Terapia integrativa para quem sofre e para quem trata o transtorno de pânico e a agorafobia. Rio de Janeiro: Editora Cognitiva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7- </a:t>
            </a:r>
            <a:r>
              <a:rPr lang="pt-BR" sz="11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Rolim, J. A., de Oliveira, A. R., &amp; Batista, E. C. (2020). Manejo da ansiedade no enfrentamento da Covid-19. </a:t>
            </a:r>
            <a:r>
              <a:rPr lang="pt-BR" sz="1100" i="1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Revista Enfermagem e Saúde Coletiva-REVESC</a:t>
            </a:r>
            <a:r>
              <a:rPr lang="pt-BR" sz="11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pt-BR" sz="1100" i="1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5</a:t>
            </a:r>
            <a:r>
              <a:rPr lang="pt-BR" sz="11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(1), 64-74.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8- Freitas, R.F. Construção e validação de um guia para elaboração de materiais educativos impressos para saúde: contribuições do design da informação.. (repositorio.ufpe.br/bitstream/123456789/31389/1/TESE%20Ranielder%20de%20Freitas.pdf).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218724" y="2990150"/>
            <a:ext cx="3285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1420164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896">
                <a:latin typeface="Times New Roman"/>
                <a:ea typeface="Times New Roman"/>
                <a:cs typeface="Times New Roman"/>
                <a:sym typeface="Times New Roman"/>
              </a:rPr>
              <a:t>Ficha Catalográfica </a:t>
            </a:r>
            <a:endParaRPr sz="89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630723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896">
                <a:latin typeface="Times New Roman"/>
                <a:ea typeface="Times New Roman"/>
                <a:cs typeface="Times New Roman"/>
                <a:sym typeface="Times New Roman"/>
              </a:rPr>
              <a:t>Preparada pela Faculdade Pernambucana de Saúde </a:t>
            </a:r>
            <a:endParaRPr sz="89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630723" lvl="0" indent="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896">
                <a:latin typeface="Times New Roman"/>
                <a:ea typeface="Times New Roman"/>
                <a:cs typeface="Times New Roman"/>
                <a:sym typeface="Times New Roman"/>
              </a:rPr>
              <a:t>  ___________________________________________</a:t>
            </a:r>
            <a:endParaRPr sz="89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509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896">
                <a:latin typeface="Times New Roman"/>
                <a:ea typeface="Times New Roman"/>
                <a:cs typeface="Times New Roman"/>
                <a:sym typeface="Times New Roman"/>
              </a:rPr>
              <a:t>S237s Santos, Eduarda Gusmão Arruda de Mello </a:t>
            </a:r>
            <a:endParaRPr sz="89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5889" marR="0" lvl="0" indent="-1517" algn="just" rtl="0">
              <a:lnSpc>
                <a:spcPct val="96346"/>
              </a:lnSpc>
              <a:spcBef>
                <a:spcPts val="785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896">
                <a:latin typeface="Times New Roman"/>
                <a:ea typeface="Times New Roman"/>
                <a:cs typeface="Times New Roman"/>
                <a:sym typeface="Times New Roman"/>
              </a:rPr>
              <a:t> Situações de crise sanitária: um guia aos profissionais de saúde. /  Eduarda Gusmão Arruda de Mello Santos, </a:t>
            </a:r>
            <a:r>
              <a:rPr lang="pt-BR" sz="896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Waleska de Carvalho  </a:t>
            </a:r>
            <a:r>
              <a:rPr lang="pt-BR" sz="896">
                <a:latin typeface="Times New Roman"/>
                <a:ea typeface="Times New Roman"/>
                <a:cs typeface="Times New Roman"/>
                <a:sym typeface="Times New Roman"/>
              </a:rPr>
              <a:t>Marroquim Medeiros. – Recife: Do Autor, 2022. </a:t>
            </a:r>
            <a:endParaRPr sz="89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71" lvl="0" indent="0" algn="l" rtl="0">
              <a:spcBef>
                <a:spcPts val="818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896">
                <a:latin typeface="Times New Roman"/>
                <a:ea typeface="Times New Roman"/>
                <a:cs typeface="Times New Roman"/>
                <a:sym typeface="Times New Roman"/>
              </a:rPr>
              <a:t> 29 f. </a:t>
            </a:r>
            <a:endParaRPr sz="89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8419" lvl="0" indent="0" algn="l" rtl="0">
              <a:spcBef>
                <a:spcPts val="1946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896">
                <a:latin typeface="Times New Roman"/>
                <a:ea typeface="Times New Roman"/>
                <a:cs typeface="Times New Roman"/>
                <a:sym typeface="Times New Roman"/>
              </a:rPr>
              <a:t>Guia. </a:t>
            </a:r>
            <a:endParaRPr sz="89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664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896">
                <a:latin typeface="Times New Roman"/>
                <a:ea typeface="Times New Roman"/>
                <a:cs typeface="Times New Roman"/>
                <a:sym typeface="Times New Roman"/>
              </a:rPr>
              <a:t>ISBN: 978-65-84502-47-5. </a:t>
            </a:r>
            <a:endParaRPr sz="89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71" marR="0" lvl="0" indent="-632" algn="l" rtl="0">
              <a:lnSpc>
                <a:spcPct val="96347"/>
              </a:lnSpc>
              <a:spcBef>
                <a:spcPts val="113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896">
                <a:latin typeface="Times New Roman"/>
                <a:ea typeface="Times New Roman"/>
                <a:cs typeface="Times New Roman"/>
                <a:sym typeface="Times New Roman"/>
              </a:rPr>
              <a:t> 1. Profissionais de saúde. 2. Crise sanitária. 3. Saúde mental – profissionais de saúde. I. Medeiros, </a:t>
            </a:r>
            <a:r>
              <a:rPr lang="pt-BR" sz="896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Waleska de Carvalho </a:t>
            </a:r>
            <a:r>
              <a:rPr lang="pt-BR" sz="896">
                <a:latin typeface="Times New Roman"/>
                <a:ea typeface="Times New Roman"/>
                <a:cs typeface="Times New Roman"/>
                <a:sym typeface="Times New Roman"/>
              </a:rPr>
              <a:t>Marroquim. II.  Título. </a:t>
            </a:r>
            <a:endParaRPr sz="89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1283" lvl="0" indent="0" algn="r" rtl="0">
              <a:spcBef>
                <a:spcPts val="818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896">
                <a:latin typeface="Times New Roman"/>
                <a:ea typeface="Times New Roman"/>
                <a:cs typeface="Times New Roman"/>
                <a:sym typeface="Times New Roman"/>
              </a:rPr>
              <a:t>CDU 613.86</a:t>
            </a: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68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-1059900" y="-477100"/>
            <a:ext cx="56778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Comfortaa"/>
                <a:ea typeface="Comfortaa"/>
                <a:cs typeface="Comfortaa"/>
                <a:sym typeface="Comfortaa"/>
              </a:rPr>
              <a:t>Agradecimentos: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311700" y="929125"/>
            <a:ext cx="8520600" cy="3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pt-BR" sz="1410">
                <a:latin typeface="Comfortaa"/>
                <a:ea typeface="Comfortaa"/>
                <a:cs typeface="Comfortaa"/>
                <a:sym typeface="Comfortaa"/>
              </a:rPr>
              <a:t>Agradeço primeiramente a Deus por tornar esse momento possível e por me direcionar a esta área de atuação onde o cuidado o amor para com o outro se faz imprescindível neste momento de tantos adoecimentos físicos, mentais e da alma.</a:t>
            </a:r>
            <a:endParaRPr sz="141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41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pt-BR" sz="1410">
                <a:latin typeface="Comfortaa"/>
                <a:ea typeface="Comfortaa"/>
                <a:cs typeface="Comfortaa"/>
                <a:sym typeface="Comfortaa"/>
              </a:rPr>
              <a:t>À Dra e profa Waleska de Carvalho por todos os ensinamentos, momentos de acolhida e por concordar em me guiar neste caminho em busca de conhecimentos que levarei por toda minha caminhada quanto psicóloga. </a:t>
            </a:r>
            <a:endParaRPr sz="141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41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pt-BR" sz="1410">
                <a:latin typeface="Comfortaa"/>
                <a:ea typeface="Comfortaa"/>
                <a:cs typeface="Comfortaa"/>
                <a:sym typeface="Comfortaa"/>
              </a:rPr>
              <a:t>Agradeço aos meus familiares e amigos pelo apoio e por acreditar primeiramente em mim e em meu potencial na realização e conclusão deste trabalho.</a:t>
            </a:r>
            <a:endParaRPr sz="141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41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pt-BR" sz="1410">
                <a:latin typeface="Comfortaa"/>
                <a:ea typeface="Comfortaa"/>
                <a:cs typeface="Comfortaa"/>
                <a:sym typeface="Comfortaa"/>
              </a:rPr>
              <a:t>Por fim, um agradecimento especial a você, caro leitor, que tem como profissão, senão, vocação o cuidado e a busca pelo bem-estar do outro, gratidão.</a:t>
            </a:r>
            <a:endParaRPr sz="141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311700" y="3228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Sumário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402875" y="1396675"/>
            <a:ext cx="86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456600" y="1185875"/>
            <a:ext cx="94377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Sobre este guia……………………………………………………………………………………………………………………………………………6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Educação em saúde: por que é importante?........................................................................................................7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O que você precisa saber…………………………………………………………………..…………………………………………………….8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Calma…………………………………………………………………………………………………………..…………………………………………………10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O que é uma situação de crise?......................................................................................................................................11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COVID-19 A mais recente crise sanitária……………………………………………………………..………………………………12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Prevenção……………………………………………………………………………………………………………..……………………………………….13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Vacina…………………………………………………………………………………………………………………..…………………………………………14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E onde entra o profissional de saúde?.......................................................................................................................15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Repercussões que esta doença causou…….…………………………………………………….………………………………….16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O que pode te ajudar no enfrentamento?...............................................................................................................17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Te acalma, você não está sozinho……………….……………………………………………….……………………………………….18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Técnica A.C.A.L.M.E.-S.E……………………………………………………………………………………………..……………………………… 19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Fica a dica……………………………………………………………………………………………………………………..……………………………...27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Referências……………………………………………………………………………………………………………………………………………………28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ctrTitle"/>
          </p:nvPr>
        </p:nvSpPr>
        <p:spPr>
          <a:xfrm>
            <a:off x="159300" y="-537475"/>
            <a:ext cx="8520600" cy="530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5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latin typeface="Comfortaa"/>
                <a:ea typeface="Comfortaa"/>
                <a:cs typeface="Comfortaa"/>
                <a:sym typeface="Comfortaa"/>
              </a:rPr>
              <a:t>Este documento, foi elaborado para prestar auxílio aos profissionais de saúde acerca da sua atuação na linha de frente em situações de crise sanitária. Com ele, buscamos propor a disseminação da importância de priorizar a saúde mental dos profissionais de saúde, bem como promover a importância do autocuidado.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latin typeface="Comfortaa"/>
                <a:ea typeface="Comfortaa"/>
                <a:cs typeface="Comfortaa"/>
                <a:sym typeface="Comfortaa"/>
              </a:rPr>
              <a:t>	Buscamos também neste guia, informar sobre como usar este material, apresentando estratégias de enfrentamento, com qual frequência e em quais ocasiões utilizá-lo.  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latin typeface="Comfortaa"/>
                <a:ea typeface="Comfortaa"/>
                <a:cs typeface="Comfortaa"/>
                <a:sym typeface="Comfortaa"/>
              </a:rPr>
              <a:t>	É necessário explicar, que utilizamos para aludir aos profissionais de saúde o urso, pois este é um animal que demonstra extremo cuidado e empatia pelo outro, principalmente seus filhotes, além de possuir uma representação social de cuidado e amor. 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Comfortaa"/>
                <a:ea typeface="Comfortaa"/>
                <a:cs typeface="Comfortaa"/>
                <a:sym typeface="Comfortaa"/>
              </a:rPr>
              <a:t>	Os profissionais de saúde possuem uma atuação longa e exaustiva corriqueiramente, contudo, em situações de crise sanitária, como ocorreu com a COVID-19, caso mais recentes, suas demandas laborais se multiplicam, além disso, estes são os primeiros a enfrentar a doença desconhecida pondo suas vidas em risco em detrimento do cuidado de seus pacientes. Além disso, acabam abdicando de sua família e suas redes de apoio em busca do fazer saúde.</a:t>
            </a:r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115600" y="201450"/>
            <a:ext cx="34647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Sobre este guia: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ctrTitle"/>
          </p:nvPr>
        </p:nvSpPr>
        <p:spPr>
          <a:xfrm>
            <a:off x="-374100" y="-211700"/>
            <a:ext cx="7987800" cy="95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Educação em saúde: Por que é importante?</a:t>
            </a:r>
            <a:endParaRPr sz="2700"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235500" y="893300"/>
            <a:ext cx="3582900" cy="33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mfortaa"/>
                <a:ea typeface="Comfortaa"/>
                <a:cs typeface="Comfortaa"/>
                <a:sym typeface="Comfortaa"/>
              </a:rPr>
              <a:t>Por meio das Diretrizes para a educação em Saúde, segundo o Ministério da Saúde em 1980, temos que se trata de uma atividade planejada que objetiva criar condições para produzir determinadas mudanças de comportamento que são  desejadas em relação à saúde.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mfortaa"/>
                <a:ea typeface="Comfortaa"/>
                <a:cs typeface="Comfortaa"/>
                <a:sym typeface="Comfortaa"/>
              </a:rPr>
              <a:t> Assim, entende-se que a partir da transferência de saberes a educação em saúde se faz efetiva.¹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4019200" y="916275"/>
            <a:ext cx="37173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Ou seja, com ela o sujeito é capaz de modificar seus comportamentos que são realizados durante o atendimento e a prestação de saúde e caracterizam-se como disfuncionais. Tendo como objetivo a melhor qualidade de vida tanto do profissional de saúde quanto de seu paciente.¹</a:t>
            </a:r>
            <a:endParaRPr sz="18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O que você precisa saber?</a:t>
            </a:r>
            <a:endParaRPr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6349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latin typeface="Comfortaa"/>
                <a:ea typeface="Comfortaa"/>
                <a:cs typeface="Comfortaa"/>
                <a:sym typeface="Comfortaa"/>
              </a:rPr>
              <a:t>Olá profissional de saúde! Seja bem vindo a este guia de enfrentamento, ele será seu aliado nos momentos de enfrentamento de uma crise sanitária.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20"/>
          <p:cNvSpPr/>
          <p:nvPr/>
        </p:nvSpPr>
        <p:spPr>
          <a:xfrm>
            <a:off x="4364600" y="3209650"/>
            <a:ext cx="4239000" cy="1801800"/>
          </a:xfrm>
          <a:prstGeom prst="roundRect">
            <a:avLst>
              <a:gd name="adj" fmla="val 16667"/>
            </a:avLst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Sempre que em detrimento das demandas do trabalho você se sinta sobrecarregado, estressado, ansioso, preocupado e/ou triste e acabe repercutindo em sua vida pessoal e profissional.</a:t>
            </a:r>
            <a:endParaRPr sz="16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411650" y="3425125"/>
            <a:ext cx="2430600" cy="1490700"/>
          </a:xfrm>
          <a:prstGeom prst="roundRect">
            <a:avLst>
              <a:gd name="adj" fmla="val 16667"/>
            </a:avLst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Em uma emergência sanitária como foi a COVID-19</a:t>
            </a:r>
            <a:endParaRPr sz="17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2122650" y="2432525"/>
            <a:ext cx="2922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latin typeface="Comfortaa"/>
                <a:ea typeface="Comfortaa"/>
                <a:cs typeface="Comfortaa"/>
                <a:sym typeface="Comfortaa"/>
              </a:rPr>
              <a:t>Quando utilizar este guia?</a:t>
            </a:r>
            <a:endParaRPr sz="15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20"/>
          <p:cNvSpPr/>
          <p:nvPr/>
        </p:nvSpPr>
        <p:spPr>
          <a:xfrm rot="1551311">
            <a:off x="2900838" y="2900818"/>
            <a:ext cx="335704" cy="572658"/>
          </a:xfrm>
          <a:prstGeom prst="downArrow">
            <a:avLst>
              <a:gd name="adj1" fmla="val 50000"/>
              <a:gd name="adj2" fmla="val 4658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/>
          <p:nvPr/>
        </p:nvSpPr>
        <p:spPr>
          <a:xfrm rot="-1839921">
            <a:off x="3738968" y="2900723"/>
            <a:ext cx="335867" cy="572591"/>
          </a:xfrm>
          <a:prstGeom prst="downArrow">
            <a:avLst>
              <a:gd name="adj1" fmla="val 50000"/>
              <a:gd name="adj2" fmla="val 4658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O que você precisa saber?</a:t>
            </a:r>
            <a:endParaRPr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298625" y="3048803"/>
            <a:ext cx="2672400" cy="1772400"/>
          </a:xfrm>
          <a:prstGeom prst="roundRect">
            <a:avLst>
              <a:gd name="adj" fmla="val 16667"/>
            </a:avLst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Sempre que sentir a necessidade de conhecer este assunto e da disseminação do mesmo. Promover saúde é o nosso dever!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5617000" y="3151325"/>
            <a:ext cx="2403900" cy="1289100"/>
          </a:xfrm>
          <a:prstGeom prst="roundRect">
            <a:avLst>
              <a:gd name="adj" fmla="val 16667"/>
            </a:avLst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Simples! Apenas leia-o. Este material está repleto de informações que lhe ajudará!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644325" y="1409500"/>
            <a:ext cx="2014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00" b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 qual frequência usar?</a:t>
            </a:r>
            <a:endParaRPr sz="1500" b="1"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5089775" y="1383250"/>
            <a:ext cx="267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5613525" y="1544700"/>
            <a:ext cx="2524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00" b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Como usar este guia?</a:t>
            </a:r>
            <a:endParaRPr sz="1500" b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1"/>
          <p:cNvSpPr/>
          <p:nvPr/>
        </p:nvSpPr>
        <p:spPr>
          <a:xfrm>
            <a:off x="1453038" y="2214974"/>
            <a:ext cx="335700" cy="572700"/>
          </a:xfrm>
          <a:prstGeom prst="downArrow">
            <a:avLst>
              <a:gd name="adj1" fmla="val 50000"/>
              <a:gd name="adj2" fmla="val 4658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6558438" y="2214974"/>
            <a:ext cx="335700" cy="572700"/>
          </a:xfrm>
          <a:prstGeom prst="downArrow">
            <a:avLst>
              <a:gd name="adj1" fmla="val 50000"/>
              <a:gd name="adj2" fmla="val 4658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2078</Words>
  <Application>Microsoft Office PowerPoint</Application>
  <PresentationFormat>Apresentação na tela (16:9)</PresentationFormat>
  <Paragraphs>152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Times New Roman</vt:lpstr>
      <vt:lpstr>Comfortaa SemiBold</vt:lpstr>
      <vt:lpstr>Comfortaa</vt:lpstr>
      <vt:lpstr>Arial</vt:lpstr>
      <vt:lpstr>Simple Light</vt:lpstr>
      <vt:lpstr>Situações de crise sanitária Um guia aos profissionais de saúde</vt:lpstr>
      <vt:lpstr>Situações de crise sanitária Um guia aos profissionais de saúde </vt:lpstr>
      <vt:lpstr>Ficha Catalográfica  Preparada pela Faculdade Pernambucana de Saúde    ___________________________________________ S237s Santos, Eduarda Gusmão Arruda de Mello   Situações de crise sanitária: um guia aos profissionais de saúde. /  Eduarda Gusmão Arruda de Mello Santos, Waleska de Carvalho  Marroquim Medeiros. – Recife: Do Autor, 2022.   29 f.  Guia.  ISBN: 978-65-84502-47-5.   1. Profissionais de saúde. 2. Crise sanitária. 3. Saúde mental – profissionais de saúde. I. Medeiros, Waleska de Carvalho Marroquim. II.  Título.  CDU 613.86 </vt:lpstr>
      <vt:lpstr>Agradecimentos:</vt:lpstr>
      <vt:lpstr>Apresentação do PowerPoint</vt:lpstr>
      <vt:lpstr> Este documento, foi elaborado para prestar auxílio aos profissionais de saúde acerca da sua atuação na linha de frente em situações de crise sanitária. Com ele, buscamos propor a disseminação da importância de priorizar a saúde mental dos profissionais de saúde, bem como promover a importância do autocuidado.  Buscamos também neste guia, informar sobre como usar este material, apresentando estratégias de enfrentamento, com qual frequência e em quais ocasiões utilizá-lo.    É necessário explicar, que utilizamos para aludir aos profissionais de saúde o urso, pois este é um animal que demonstra extremo cuidado e empatia pelo outro, principalmente seus filhotes, além de possuir uma representação social de cuidado e amor.   Os profissionais de saúde possuem uma atuação longa e exaustiva corriqueiramente, contudo, em situações de crise sanitária, como ocorreu com a COVID-19, caso mais recentes, suas demandas laborais se multiplicam, além disso, estes são os primeiros a enfrentar a doença desconhecida pondo suas vidas em risco em detrimento do cuidado de seus pacientes. Além disso, acabam abdicando de sua família e suas redes de apoio em busca do fazer saúde.</vt:lpstr>
      <vt:lpstr>Educação em saúde: Por que é importante?</vt:lpstr>
      <vt:lpstr>O que você precisa saber?</vt:lpstr>
      <vt:lpstr>O que você precisa saber?</vt:lpstr>
      <vt:lpstr>Calma…</vt:lpstr>
      <vt:lpstr>O que é uma situação de crise?</vt:lpstr>
      <vt:lpstr>Covid-19 A mais recente crise sanitária</vt:lpstr>
      <vt:lpstr>Prevenção </vt:lpstr>
      <vt:lpstr>A vacina</vt:lpstr>
      <vt:lpstr>E onde entra o profissional de saúde?</vt:lpstr>
      <vt:lpstr>Repercussões que esta doença causou</vt:lpstr>
      <vt:lpstr>O que pode te ajudar no enfrentamento?</vt:lpstr>
      <vt:lpstr>Te acalma, você não está sozinho!</vt:lpstr>
      <vt:lpstr>A.C.A.L.M.E.-S.E.</vt:lpstr>
      <vt:lpstr>Aceite sua ansiedade</vt:lpstr>
      <vt:lpstr>Contemple as coisas à sua volta </vt:lpstr>
      <vt:lpstr>Aja com a sua ansiedade/ angústia</vt:lpstr>
      <vt:lpstr>Libere o ar dos pulmões</vt:lpstr>
      <vt:lpstr>Mantenha os passos anteriores</vt:lpstr>
      <vt:lpstr>Examine seus pensamentos </vt:lpstr>
      <vt:lpstr>Sorria! você conseguiu! Espere o futuro com aceitação.</vt:lpstr>
      <vt:lpstr>Fica a dica</vt:lpstr>
      <vt:lpstr>Referências </vt:lpstr>
      <vt:lpstr>Referências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Situações de crise sanitária Um guia aos profissionais de saúde</dc:title>
  <dc:creator>Luciana Carvalho de Lima Moura</dc:creator>
  <cp:lastModifiedBy>Luciana Carvalho de Lima Moura</cp:lastModifiedBy>
  <cp:revision>1</cp:revision>
  <dcterms:modified xsi:type="dcterms:W3CDTF">2022-05-24T19:30:02Z</dcterms:modified>
</cp:coreProperties>
</file>